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5" r:id="rId7"/>
    <p:sldId id="267" r:id="rId8"/>
    <p:sldId id="268" r:id="rId9"/>
    <p:sldId id="269" r:id="rId10"/>
    <p:sldId id="270" r:id="rId11"/>
    <p:sldId id="271" r:id="rId12"/>
    <p:sldId id="326" r:id="rId13"/>
    <p:sldId id="276" r:id="rId14"/>
    <p:sldId id="277" r:id="rId15"/>
    <p:sldId id="278" r:id="rId16"/>
    <p:sldId id="279" r:id="rId17"/>
    <p:sldId id="283" r:id="rId18"/>
    <p:sldId id="284" r:id="rId19"/>
    <p:sldId id="285" r:id="rId20"/>
    <p:sldId id="288" r:id="rId21"/>
    <p:sldId id="289" r:id="rId22"/>
    <p:sldId id="291" r:id="rId23"/>
    <p:sldId id="293" r:id="rId24"/>
    <p:sldId id="294" r:id="rId25"/>
    <p:sldId id="295" r:id="rId26"/>
    <p:sldId id="296" r:id="rId27"/>
    <p:sldId id="297" r:id="rId28"/>
    <p:sldId id="306" r:id="rId29"/>
    <p:sldId id="310" r:id="rId30"/>
    <p:sldId id="311" r:id="rId31"/>
    <p:sldId id="312" r:id="rId32"/>
    <p:sldId id="314" r:id="rId33"/>
    <p:sldId id="316" r:id="rId34"/>
    <p:sldId id="319" r:id="rId35"/>
    <p:sldId id="320" r:id="rId36"/>
    <p:sldId id="321" r:id="rId37"/>
    <p:sldId id="325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38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7391328" r:id="rId1"/>
    <p:sldLayoutId id="2367391329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24CDA21-807A-4536-B896-A4F7507AA967}"/>
              </a:ext>
            </a:extLst>
          </p:cNvPr>
          <p:cNvSpPr txBox="1"/>
          <p:nvPr/>
        </p:nvSpPr>
        <p:spPr>
          <a:xfrm>
            <a:off x="1547664" y="764704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Depresja, samookaleczenia, myśli samobójcze – jak reagować i pomagać dzieciom i uczniom w kryzysie.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66D6668-C687-4FA0-86FD-60D527799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77" y="3505298"/>
            <a:ext cx="5184576" cy="244827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89735C7-5EEE-4726-817A-1DFD6C01BFA2}"/>
              </a:ext>
            </a:extLst>
          </p:cNvPr>
          <p:cNvSpPr txBox="1"/>
          <p:nvPr/>
        </p:nvSpPr>
        <p:spPr>
          <a:xfrm>
            <a:off x="6263680" y="595357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psycholog szkolny</a:t>
            </a:r>
          </a:p>
          <a:p>
            <a:r>
              <a:rPr lang="pl-PL" dirty="0"/>
              <a:t>mgr Natalia Wawrzyniak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r="9375"/>
          <a:stretch>
            <a:fillRect/>
          </a:stretch>
        </p:blipFill>
        <p:spPr>
          <a:xfrm>
            <a:off x="8113" y="0"/>
            <a:ext cx="9144000" cy="685799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8CE9F7E-ED93-4AFF-9806-4EF47D56C645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r="117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F35F5B0-623B-4F12-BA9F-DDDBF9E3733D}"/>
              </a:ext>
            </a:extLst>
          </p:cNvPr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817" y="985519"/>
            <a:ext cx="7905976" cy="444070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197" b="1" spc="-4" dirty="0">
                <a:solidFill>
                  <a:srgbClr val="787878"/>
                </a:solidFill>
                <a:latin typeface="Arial"/>
                <a:cs typeface="Arial"/>
              </a:rPr>
              <a:t>Poniżej</a:t>
            </a:r>
            <a:r>
              <a:rPr sz="1197" b="1" dirty="0">
                <a:solidFill>
                  <a:srgbClr val="787878"/>
                </a:solidFill>
                <a:latin typeface="Arial"/>
                <a:cs typeface="Arial"/>
              </a:rPr>
              <a:t> </a:t>
            </a:r>
            <a:r>
              <a:rPr sz="1197" b="1" spc="-4" dirty="0">
                <a:solidFill>
                  <a:srgbClr val="787878"/>
                </a:solidFill>
                <a:latin typeface="Arial"/>
                <a:cs typeface="Arial"/>
              </a:rPr>
              <a:t>przestawiam</a:t>
            </a:r>
            <a:r>
              <a:rPr sz="1197" b="1" spc="9" dirty="0">
                <a:solidFill>
                  <a:srgbClr val="787878"/>
                </a:solidFill>
                <a:latin typeface="Arial"/>
                <a:cs typeface="Arial"/>
              </a:rPr>
              <a:t> </a:t>
            </a:r>
            <a:r>
              <a:rPr sz="1197" b="1" spc="-4" dirty="0">
                <a:solidFill>
                  <a:srgbClr val="787878"/>
                </a:solidFill>
                <a:latin typeface="Arial"/>
                <a:cs typeface="Arial"/>
              </a:rPr>
              <a:t>listę</a:t>
            </a:r>
            <a:r>
              <a:rPr sz="1197" b="1" spc="9" dirty="0">
                <a:solidFill>
                  <a:srgbClr val="787878"/>
                </a:solidFill>
                <a:latin typeface="Arial"/>
                <a:cs typeface="Arial"/>
              </a:rPr>
              <a:t> </a:t>
            </a:r>
            <a:r>
              <a:rPr sz="1197" b="1" spc="-4" dirty="0">
                <a:solidFill>
                  <a:srgbClr val="787878"/>
                </a:solidFill>
                <a:latin typeface="Arial"/>
                <a:cs typeface="Arial"/>
              </a:rPr>
              <a:t>pytań,</a:t>
            </a:r>
            <a:r>
              <a:rPr sz="1197" b="1" spc="4" dirty="0">
                <a:solidFill>
                  <a:srgbClr val="787878"/>
                </a:solidFill>
                <a:latin typeface="Arial"/>
                <a:cs typeface="Arial"/>
              </a:rPr>
              <a:t> </a:t>
            </a:r>
            <a:r>
              <a:rPr sz="1197" b="1" spc="-4" dirty="0">
                <a:solidFill>
                  <a:srgbClr val="787878"/>
                </a:solidFill>
                <a:latin typeface="Arial"/>
                <a:cs typeface="Arial"/>
              </a:rPr>
              <a:t>które</a:t>
            </a:r>
            <a:r>
              <a:rPr sz="1197" b="1" spc="9" dirty="0">
                <a:solidFill>
                  <a:srgbClr val="787878"/>
                </a:solidFill>
                <a:latin typeface="Arial"/>
                <a:cs typeface="Arial"/>
              </a:rPr>
              <a:t> </a:t>
            </a:r>
            <a:r>
              <a:rPr sz="1197" b="1" spc="-4" dirty="0">
                <a:solidFill>
                  <a:srgbClr val="787878"/>
                </a:solidFill>
                <a:latin typeface="Arial"/>
                <a:cs typeface="Arial"/>
              </a:rPr>
              <a:t>mogą</a:t>
            </a:r>
            <a:r>
              <a:rPr sz="1197" b="1" spc="9" dirty="0">
                <a:solidFill>
                  <a:srgbClr val="787878"/>
                </a:solidFill>
                <a:latin typeface="Arial"/>
                <a:cs typeface="Arial"/>
              </a:rPr>
              <a:t> </a:t>
            </a:r>
            <a:r>
              <a:rPr sz="1197" b="1" spc="-4" dirty="0">
                <a:solidFill>
                  <a:srgbClr val="787878"/>
                </a:solidFill>
                <a:latin typeface="Arial"/>
                <a:cs typeface="Arial"/>
              </a:rPr>
              <a:t>być</a:t>
            </a:r>
            <a:r>
              <a:rPr sz="1197" b="1" spc="9" dirty="0">
                <a:solidFill>
                  <a:srgbClr val="787878"/>
                </a:solidFill>
                <a:latin typeface="Arial"/>
                <a:cs typeface="Arial"/>
              </a:rPr>
              <a:t> </a:t>
            </a:r>
            <a:r>
              <a:rPr sz="1197" b="1" spc="-4" dirty="0">
                <a:solidFill>
                  <a:srgbClr val="787878"/>
                </a:solidFill>
                <a:latin typeface="Arial"/>
                <a:cs typeface="Arial"/>
              </a:rPr>
              <a:t>pomocne</a:t>
            </a:r>
            <a:r>
              <a:rPr sz="1197" b="1" spc="9" dirty="0">
                <a:solidFill>
                  <a:srgbClr val="787878"/>
                </a:solidFill>
                <a:latin typeface="Arial"/>
                <a:cs typeface="Arial"/>
              </a:rPr>
              <a:t> </a:t>
            </a:r>
            <a:r>
              <a:rPr sz="1197" b="1" spc="-4" dirty="0">
                <a:solidFill>
                  <a:srgbClr val="787878"/>
                </a:solidFill>
                <a:latin typeface="Arial"/>
                <a:cs typeface="Arial"/>
              </a:rPr>
              <a:t>dla</a:t>
            </a:r>
            <a:r>
              <a:rPr sz="1197" b="1" spc="9" dirty="0">
                <a:solidFill>
                  <a:srgbClr val="787878"/>
                </a:solidFill>
                <a:latin typeface="Arial"/>
                <a:cs typeface="Arial"/>
              </a:rPr>
              <a:t> </a:t>
            </a:r>
            <a:r>
              <a:rPr sz="1197" b="1" spc="-9" dirty="0">
                <a:solidFill>
                  <a:srgbClr val="787878"/>
                </a:solidFill>
                <a:latin typeface="Arial"/>
                <a:cs typeface="Arial"/>
              </a:rPr>
              <a:t>rodziców.</a:t>
            </a:r>
            <a:endParaRPr sz="1197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97" dirty="0">
              <a:latin typeface="Arial"/>
              <a:cs typeface="Arial"/>
            </a:endParaRPr>
          </a:p>
          <a:p>
            <a:pPr marL="531586" marR="256291" indent="-260634">
              <a:lnSpc>
                <a:spcPct val="116500"/>
              </a:lnSpc>
              <a:spcBef>
                <a:spcPts val="889"/>
              </a:spcBef>
              <a:buAutoNum type="arabicPeriod"/>
              <a:tabLst>
                <a:tab pos="517468" algn="l"/>
                <a:tab pos="518011" algn="l"/>
              </a:tabLst>
            </a:pPr>
            <a:r>
              <a:rPr sz="1240" spc="4" dirty="0">
                <a:latin typeface="Times New Roman"/>
                <a:cs typeface="Times New Roman"/>
              </a:rPr>
              <a:t>Czy zauważyłem u dziecka przewlekłe zmiany nastroju – dziecko </a:t>
            </a:r>
            <a:r>
              <a:rPr sz="1240" dirty="0">
                <a:latin typeface="Times New Roman"/>
                <a:cs typeface="Times New Roman"/>
              </a:rPr>
              <a:t>jest </a:t>
            </a:r>
            <a:r>
              <a:rPr sz="1240" spc="4" dirty="0">
                <a:latin typeface="Times New Roman"/>
                <a:cs typeface="Times New Roman"/>
              </a:rPr>
              <a:t>ponure, przygnębione, </a:t>
            </a:r>
            <a:r>
              <a:rPr sz="1240" b="1" spc="4" dirty="0">
                <a:latin typeface="Times New Roman"/>
                <a:cs typeface="Times New Roman"/>
              </a:rPr>
              <a:t>drażliwe</a:t>
            </a:r>
            <a:r>
              <a:rPr sz="1240" spc="4" dirty="0">
                <a:latin typeface="Times New Roman"/>
                <a:cs typeface="Times New Roman"/>
              </a:rPr>
              <a:t>, smutne, </a:t>
            </a:r>
            <a:r>
              <a:rPr sz="1240" spc="-299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marudne?</a:t>
            </a:r>
            <a:endParaRPr sz="1240" dirty="0">
              <a:latin typeface="Times New Roman"/>
              <a:cs typeface="Times New Roman"/>
            </a:endParaRPr>
          </a:p>
          <a:p>
            <a:pPr marL="531586" marR="296472" indent="-260634">
              <a:lnSpc>
                <a:spcPct val="116500"/>
              </a:lnSpc>
              <a:buAutoNum type="arabicPeriod"/>
              <a:tabLst>
                <a:tab pos="517468" algn="l"/>
                <a:tab pos="518011" algn="l"/>
              </a:tabLst>
            </a:pPr>
            <a:r>
              <a:rPr sz="1240" spc="4" dirty="0">
                <a:latin typeface="Times New Roman"/>
                <a:cs typeface="Times New Roman"/>
              </a:rPr>
              <a:t>Czy obserwuję </a:t>
            </a:r>
            <a:r>
              <a:rPr sz="1240" dirty="0">
                <a:latin typeface="Times New Roman"/>
                <a:cs typeface="Times New Roman"/>
              </a:rPr>
              <a:t>takie </a:t>
            </a:r>
            <a:r>
              <a:rPr sz="1240" spc="4" dirty="0">
                <a:latin typeface="Times New Roman"/>
                <a:cs typeface="Times New Roman"/>
              </a:rPr>
              <a:t>zmiany przynajmniej od kilku tygodni, przez większą </a:t>
            </a:r>
            <a:r>
              <a:rPr sz="1240" dirty="0">
                <a:latin typeface="Times New Roman"/>
                <a:cs typeface="Times New Roman"/>
              </a:rPr>
              <a:t>część </a:t>
            </a:r>
            <a:r>
              <a:rPr sz="1240" spc="4" dirty="0">
                <a:latin typeface="Times New Roman"/>
                <a:cs typeface="Times New Roman"/>
              </a:rPr>
              <a:t>każdego dnia (choć mogą być </a:t>
            </a:r>
            <a:r>
              <a:rPr sz="1240" spc="-299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momenty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kiedy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dziecko</a:t>
            </a:r>
            <a:r>
              <a:rPr sz="1240" dirty="0">
                <a:latin typeface="Times New Roman"/>
                <a:cs typeface="Times New Roman"/>
              </a:rPr>
              <a:t> czuje </a:t>
            </a:r>
            <a:r>
              <a:rPr sz="1240" spc="4" dirty="0">
                <a:latin typeface="Times New Roman"/>
                <a:cs typeface="Times New Roman"/>
              </a:rPr>
              <a:t>się</a:t>
            </a:r>
            <a:r>
              <a:rPr sz="1240" dirty="0">
                <a:latin typeface="Times New Roman"/>
                <a:cs typeface="Times New Roman"/>
              </a:rPr>
              <a:t> lepiej)?</a:t>
            </a:r>
          </a:p>
          <a:p>
            <a:pPr marL="531586" marR="4344" indent="-260634">
              <a:lnSpc>
                <a:spcPct val="116500"/>
              </a:lnSpc>
              <a:buAutoNum type="arabicPeriod"/>
              <a:tabLst>
                <a:tab pos="517468" algn="l"/>
                <a:tab pos="518011" algn="l"/>
              </a:tabLst>
            </a:pPr>
            <a:r>
              <a:rPr sz="1240" spc="4" dirty="0">
                <a:latin typeface="Times New Roman"/>
                <a:cs typeface="Times New Roman"/>
              </a:rPr>
              <a:t>Czy dziecko gorzej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mówi o </a:t>
            </a:r>
            <a:r>
              <a:rPr sz="1240" dirty="0">
                <a:latin typeface="Times New Roman"/>
                <a:cs typeface="Times New Roman"/>
              </a:rPr>
              <a:t>sobie,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postrzega innych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jako lepszych od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dirty="0">
                <a:latin typeface="Times New Roman"/>
                <a:cs typeface="Times New Roman"/>
              </a:rPr>
              <a:t>siebie,</a:t>
            </a:r>
            <a:r>
              <a:rPr sz="1240" spc="4" dirty="0">
                <a:latin typeface="Times New Roman"/>
                <a:cs typeface="Times New Roman"/>
              </a:rPr>
              <a:t> obwinia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się </a:t>
            </a:r>
            <a:r>
              <a:rPr sz="1240" dirty="0">
                <a:latin typeface="Times New Roman"/>
                <a:cs typeface="Times New Roman"/>
              </a:rPr>
              <a:t>nadmiernie,</a:t>
            </a:r>
            <a:r>
              <a:rPr sz="1240" spc="4" dirty="0">
                <a:latin typeface="Times New Roman"/>
                <a:cs typeface="Times New Roman"/>
              </a:rPr>
              <a:t> mówi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dirty="0">
                <a:latin typeface="Times New Roman"/>
                <a:cs typeface="Times New Roman"/>
              </a:rPr>
              <a:t>że</a:t>
            </a:r>
            <a:r>
              <a:rPr sz="1240" spc="4" dirty="0">
                <a:latin typeface="Times New Roman"/>
                <a:cs typeface="Times New Roman"/>
              </a:rPr>
              <a:t> życie </a:t>
            </a:r>
            <a:r>
              <a:rPr sz="1240" spc="-295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nie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spc="9" dirty="0">
                <a:latin typeface="Times New Roman"/>
                <a:cs typeface="Times New Roman"/>
              </a:rPr>
              <a:t>ma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sensu/nie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9" dirty="0">
                <a:latin typeface="Times New Roman"/>
                <a:cs typeface="Times New Roman"/>
              </a:rPr>
              <a:t>ma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po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co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żyć?</a:t>
            </a:r>
            <a:endParaRPr sz="1240" dirty="0">
              <a:latin typeface="Times New Roman"/>
              <a:cs typeface="Times New Roman"/>
            </a:endParaRPr>
          </a:p>
          <a:p>
            <a:pPr marL="531586" marR="411042" indent="-260634">
              <a:lnSpc>
                <a:spcPct val="116500"/>
              </a:lnSpc>
              <a:spcBef>
                <a:spcPts val="4"/>
              </a:spcBef>
              <a:buAutoNum type="arabicPeriod"/>
              <a:tabLst>
                <a:tab pos="517468" algn="l"/>
                <a:tab pos="518011" algn="l"/>
              </a:tabLst>
            </a:pPr>
            <a:r>
              <a:rPr sz="1240" spc="4" dirty="0">
                <a:latin typeface="Times New Roman"/>
                <a:cs typeface="Times New Roman"/>
              </a:rPr>
              <a:t>Czy </a:t>
            </a:r>
            <a:r>
              <a:rPr sz="1240" spc="9" dirty="0">
                <a:latin typeface="Times New Roman"/>
                <a:cs typeface="Times New Roman"/>
              </a:rPr>
              <a:t>ma</a:t>
            </a:r>
            <a:r>
              <a:rPr sz="1240" spc="4" dirty="0">
                <a:latin typeface="Times New Roman"/>
                <a:cs typeface="Times New Roman"/>
              </a:rPr>
              <a:t> problemy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dirty="0">
                <a:latin typeface="Times New Roman"/>
                <a:cs typeface="Times New Roman"/>
              </a:rPr>
              <a:t>ze</a:t>
            </a:r>
            <a:r>
              <a:rPr sz="1240" spc="4" dirty="0">
                <a:latin typeface="Times New Roman"/>
                <a:cs typeface="Times New Roman"/>
              </a:rPr>
              <a:t> snem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(trudności z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dirty="0">
                <a:latin typeface="Times New Roman"/>
                <a:cs typeface="Times New Roman"/>
              </a:rPr>
              <a:t>zasypianiem,</a:t>
            </a:r>
            <a:r>
              <a:rPr sz="1240" spc="4" dirty="0">
                <a:latin typeface="Times New Roman"/>
                <a:cs typeface="Times New Roman"/>
              </a:rPr>
              <a:t> nadmierna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senność) i/lub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wahania </a:t>
            </a:r>
            <a:r>
              <a:rPr sz="1240" dirty="0">
                <a:latin typeface="Times New Roman"/>
                <a:cs typeface="Times New Roman"/>
              </a:rPr>
              <a:t>apetytu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dirty="0">
                <a:latin typeface="Times New Roman"/>
                <a:cs typeface="Times New Roman"/>
              </a:rPr>
              <a:t>(jeśli</a:t>
            </a:r>
            <a:r>
              <a:rPr sz="1240" spc="4" dirty="0">
                <a:latin typeface="Times New Roman"/>
                <a:cs typeface="Times New Roman"/>
              </a:rPr>
              <a:t> spadek, </a:t>
            </a:r>
            <a:r>
              <a:rPr sz="1240" spc="-295" dirty="0">
                <a:latin typeface="Times New Roman"/>
                <a:cs typeface="Times New Roman"/>
              </a:rPr>
              <a:t> </a:t>
            </a:r>
            <a:r>
              <a:rPr sz="1240" dirty="0">
                <a:latin typeface="Times New Roman"/>
                <a:cs typeface="Times New Roman"/>
              </a:rPr>
              <a:t>koniecznie </a:t>
            </a:r>
            <a:r>
              <a:rPr sz="1240" spc="4" dirty="0">
                <a:latin typeface="Times New Roman"/>
                <a:cs typeface="Times New Roman"/>
              </a:rPr>
              <a:t>dopytujemy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o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-13" dirty="0">
                <a:latin typeface="Times New Roman"/>
                <a:cs typeface="Times New Roman"/>
              </a:rPr>
              <a:t>diety,</a:t>
            </a:r>
            <a:r>
              <a:rPr sz="1240" spc="4" dirty="0">
                <a:latin typeface="Times New Roman"/>
                <a:cs typeface="Times New Roman"/>
              </a:rPr>
              <a:t> żeby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wykluczyć </a:t>
            </a:r>
            <a:r>
              <a:rPr sz="1240" dirty="0">
                <a:latin typeface="Times New Roman"/>
                <a:cs typeface="Times New Roman"/>
              </a:rPr>
              <a:t>zaburzenia </a:t>
            </a:r>
            <a:r>
              <a:rPr sz="1240" spc="4" dirty="0">
                <a:latin typeface="Times New Roman"/>
                <a:cs typeface="Times New Roman"/>
              </a:rPr>
              <a:t>odżywiania)?</a:t>
            </a:r>
            <a:endParaRPr sz="1240" dirty="0">
              <a:latin typeface="Times New Roman"/>
              <a:cs typeface="Times New Roman"/>
            </a:endParaRPr>
          </a:p>
          <a:p>
            <a:pPr marL="517468" indent="-246517">
              <a:spcBef>
                <a:spcPts val="244"/>
              </a:spcBef>
              <a:buAutoNum type="arabicPeriod"/>
              <a:tabLst>
                <a:tab pos="517468" algn="l"/>
                <a:tab pos="518011" algn="l"/>
              </a:tabLst>
            </a:pPr>
            <a:r>
              <a:rPr sz="1240" spc="4" dirty="0">
                <a:latin typeface="Times New Roman"/>
                <a:cs typeface="Times New Roman"/>
              </a:rPr>
              <a:t>Czy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dziecko mówi,</a:t>
            </a:r>
            <a:r>
              <a:rPr sz="1240" dirty="0">
                <a:latin typeface="Times New Roman"/>
                <a:cs typeface="Times New Roman"/>
              </a:rPr>
              <a:t> że</a:t>
            </a:r>
            <a:r>
              <a:rPr sz="1240" spc="4" dirty="0">
                <a:latin typeface="Times New Roman"/>
                <a:cs typeface="Times New Roman"/>
              </a:rPr>
              <a:t> nie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9" dirty="0">
                <a:latin typeface="Times New Roman"/>
                <a:cs typeface="Times New Roman"/>
              </a:rPr>
              <a:t>ma</a:t>
            </a:r>
            <a:r>
              <a:rPr sz="1240" spc="4" dirty="0">
                <a:latin typeface="Times New Roman"/>
                <a:cs typeface="Times New Roman"/>
              </a:rPr>
              <a:t> </a:t>
            </a:r>
            <a:r>
              <a:rPr sz="1240" dirty="0">
                <a:latin typeface="Times New Roman"/>
                <a:cs typeface="Times New Roman"/>
              </a:rPr>
              <a:t>energii </a:t>
            </a:r>
            <a:r>
              <a:rPr sz="1240" spc="4" dirty="0">
                <a:latin typeface="Times New Roman"/>
                <a:cs typeface="Times New Roman"/>
              </a:rPr>
              <a:t>do </a:t>
            </a:r>
            <a:r>
              <a:rPr sz="1240" dirty="0">
                <a:latin typeface="Times New Roman"/>
                <a:cs typeface="Times New Roman"/>
              </a:rPr>
              <a:t>działania, </a:t>
            </a:r>
            <a:r>
              <a:rPr sz="1240" spc="4" dirty="0">
                <a:latin typeface="Times New Roman"/>
                <a:cs typeface="Times New Roman"/>
              </a:rPr>
              <a:t>mniej dba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o </a:t>
            </a:r>
            <a:r>
              <a:rPr sz="1240" dirty="0">
                <a:latin typeface="Times New Roman"/>
                <a:cs typeface="Times New Roman"/>
              </a:rPr>
              <a:t>siebie?</a:t>
            </a:r>
          </a:p>
          <a:p>
            <a:pPr marL="517468" indent="-246517">
              <a:spcBef>
                <a:spcPts val="248"/>
              </a:spcBef>
              <a:buAutoNum type="arabicPeriod"/>
              <a:tabLst>
                <a:tab pos="517468" algn="l"/>
                <a:tab pos="518011" algn="l"/>
              </a:tabLst>
            </a:pPr>
            <a:r>
              <a:rPr sz="1240" spc="4" dirty="0">
                <a:latin typeface="Times New Roman"/>
                <a:cs typeface="Times New Roman"/>
              </a:rPr>
              <a:t>Czy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dziecko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dirty="0">
                <a:latin typeface="Times New Roman"/>
                <a:cs typeface="Times New Roman"/>
              </a:rPr>
              <a:t>straciło </a:t>
            </a:r>
            <a:r>
              <a:rPr sz="1240" spc="4" dirty="0">
                <a:latin typeface="Times New Roman"/>
                <a:cs typeface="Times New Roman"/>
              </a:rPr>
              <a:t>radość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dirty="0">
                <a:latin typeface="Times New Roman"/>
                <a:cs typeface="Times New Roman"/>
              </a:rPr>
              <a:t>życia?</a:t>
            </a:r>
          </a:p>
          <a:p>
            <a:pPr marL="517468" indent="-246517">
              <a:spcBef>
                <a:spcPts val="244"/>
              </a:spcBef>
              <a:buAutoNum type="arabicPeriod"/>
              <a:tabLst>
                <a:tab pos="517468" algn="l"/>
                <a:tab pos="518011" algn="l"/>
              </a:tabLst>
            </a:pPr>
            <a:r>
              <a:rPr sz="1240" spc="4" dirty="0">
                <a:latin typeface="Times New Roman"/>
                <a:cs typeface="Times New Roman"/>
              </a:rPr>
              <a:t>Czy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powyższe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zmiany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nastroju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-4" dirty="0">
                <a:latin typeface="Times New Roman"/>
                <a:cs typeface="Times New Roman"/>
              </a:rPr>
              <a:t>sprawiły, </a:t>
            </a:r>
            <a:r>
              <a:rPr sz="1240" dirty="0">
                <a:latin typeface="Times New Roman"/>
                <a:cs typeface="Times New Roman"/>
              </a:rPr>
              <a:t>że </a:t>
            </a:r>
            <a:r>
              <a:rPr sz="1240" spc="4" dirty="0">
                <a:latin typeface="Times New Roman"/>
                <a:cs typeface="Times New Roman"/>
              </a:rPr>
              <a:t>dziecko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funkcjonuje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gorzej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niż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dotychczas?</a:t>
            </a:r>
            <a:endParaRPr sz="1240" dirty="0">
              <a:latin typeface="Times New Roman"/>
              <a:cs typeface="Times New Roman"/>
            </a:endParaRPr>
          </a:p>
          <a:p>
            <a:pPr marL="517468" indent="-246517">
              <a:spcBef>
                <a:spcPts val="248"/>
              </a:spcBef>
              <a:buAutoNum type="arabicPeriod"/>
              <a:tabLst>
                <a:tab pos="517468" algn="l"/>
                <a:tab pos="518011" algn="l"/>
              </a:tabLst>
            </a:pPr>
            <a:r>
              <a:rPr sz="1240" spc="4" dirty="0">
                <a:latin typeface="Times New Roman"/>
                <a:cs typeface="Times New Roman"/>
              </a:rPr>
              <a:t>Czy dziecko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dirty="0">
                <a:latin typeface="Times New Roman"/>
                <a:cs typeface="Times New Roman"/>
              </a:rPr>
              <a:t>straciło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dirty="0">
                <a:latin typeface="Times New Roman"/>
                <a:cs typeface="Times New Roman"/>
              </a:rPr>
              <a:t>zainteresowanie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dirty="0">
                <a:latin typeface="Times New Roman"/>
                <a:cs typeface="Times New Roman"/>
              </a:rPr>
              <a:t>rzeczami,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które wcześniej</a:t>
            </a:r>
            <a:r>
              <a:rPr sz="1240" spc="9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sprawiało</a:t>
            </a:r>
            <a:r>
              <a:rPr sz="1240" spc="9" dirty="0">
                <a:latin typeface="Times New Roman"/>
                <a:cs typeface="Times New Roman"/>
              </a:rPr>
              <a:t> mu </a:t>
            </a:r>
            <a:r>
              <a:rPr sz="1240" spc="4" dirty="0">
                <a:latin typeface="Times New Roman"/>
                <a:cs typeface="Times New Roman"/>
              </a:rPr>
              <a:t>przyjemność?</a:t>
            </a:r>
            <a:endParaRPr sz="1240" dirty="0">
              <a:latin typeface="Times New Roman"/>
              <a:cs typeface="Times New Roman"/>
            </a:endParaRPr>
          </a:p>
          <a:p>
            <a:pPr marL="517468" indent="-246517">
              <a:spcBef>
                <a:spcPts val="244"/>
              </a:spcBef>
              <a:buAutoNum type="arabicPeriod"/>
              <a:tabLst>
                <a:tab pos="517468" algn="l"/>
                <a:tab pos="518011" algn="l"/>
              </a:tabLst>
            </a:pPr>
            <a:r>
              <a:rPr sz="1240" spc="4" dirty="0">
                <a:latin typeface="Times New Roman"/>
                <a:cs typeface="Times New Roman"/>
              </a:rPr>
              <a:t>Czy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spędza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mniej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dirty="0">
                <a:latin typeface="Times New Roman"/>
                <a:cs typeface="Times New Roman"/>
              </a:rPr>
              <a:t>czasu, </a:t>
            </a:r>
            <a:r>
              <a:rPr sz="1240" spc="4" dirty="0">
                <a:latin typeface="Times New Roman"/>
                <a:cs typeface="Times New Roman"/>
              </a:rPr>
              <a:t>zajmując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się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swoim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hobby?</a:t>
            </a:r>
            <a:endParaRPr sz="1240" dirty="0">
              <a:latin typeface="Times New Roman"/>
              <a:cs typeface="Times New Roman"/>
            </a:endParaRPr>
          </a:p>
          <a:p>
            <a:pPr marL="521269" indent="-249775">
              <a:spcBef>
                <a:spcPts val="248"/>
              </a:spcBef>
              <a:buAutoNum type="arabicPeriod"/>
              <a:tabLst>
                <a:tab pos="521269" algn="l"/>
              </a:tabLst>
            </a:pPr>
            <a:r>
              <a:rPr sz="1240" spc="4" dirty="0">
                <a:latin typeface="Times New Roman"/>
                <a:cs typeface="Times New Roman"/>
              </a:rPr>
              <a:t>Czy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dziecko</a:t>
            </a:r>
            <a:r>
              <a:rPr sz="1240" dirty="0">
                <a:latin typeface="Times New Roman"/>
                <a:cs typeface="Times New Roman"/>
              </a:rPr>
              <a:t> zaczęło </a:t>
            </a:r>
            <a:r>
              <a:rPr sz="1240" spc="4" dirty="0">
                <a:latin typeface="Times New Roman"/>
                <a:cs typeface="Times New Roman"/>
              </a:rPr>
              <a:t>ograniczać spotkania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z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przyjaciółmi, </a:t>
            </a:r>
            <a:r>
              <a:rPr sz="1240" dirty="0">
                <a:latin typeface="Times New Roman"/>
                <a:cs typeface="Times New Roman"/>
              </a:rPr>
              <a:t>rzadziej </a:t>
            </a:r>
            <a:r>
              <a:rPr sz="1240" spc="4" dirty="0">
                <a:latin typeface="Times New Roman"/>
                <a:cs typeface="Times New Roman"/>
              </a:rPr>
              <a:t>wychodzi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z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domu?</a:t>
            </a:r>
            <a:endParaRPr sz="1240" dirty="0">
              <a:latin typeface="Times New Roman"/>
              <a:cs typeface="Times New Roman"/>
            </a:endParaRPr>
          </a:p>
          <a:p>
            <a:pPr marL="515296" indent="-244345">
              <a:spcBef>
                <a:spcPts val="244"/>
              </a:spcBef>
              <a:buAutoNum type="arabicPeriod"/>
              <a:tabLst>
                <a:tab pos="515839" algn="l"/>
              </a:tabLst>
            </a:pPr>
            <a:r>
              <a:rPr sz="1240" spc="4" dirty="0">
                <a:latin typeface="Times New Roman"/>
                <a:cs typeface="Times New Roman"/>
              </a:rPr>
              <a:t>Czy</a:t>
            </a:r>
            <a:r>
              <a:rPr sz="1240" spc="-9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pojawiły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się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problemy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z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nauką/pogorszyły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oceny?</a:t>
            </a:r>
            <a:endParaRPr sz="1240" dirty="0">
              <a:latin typeface="Times New Roman"/>
              <a:cs typeface="Times New Roman"/>
            </a:endParaRPr>
          </a:p>
          <a:p>
            <a:pPr marL="521269" indent="-249775">
              <a:spcBef>
                <a:spcPts val="248"/>
              </a:spcBef>
              <a:buAutoNum type="arabicPeriod"/>
              <a:tabLst>
                <a:tab pos="521269" algn="l"/>
              </a:tabLst>
            </a:pPr>
            <a:r>
              <a:rPr sz="1240" spc="4" dirty="0">
                <a:latin typeface="Times New Roman"/>
                <a:cs typeface="Times New Roman"/>
              </a:rPr>
              <a:t>Czy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dziecko mówi, </a:t>
            </a:r>
            <a:r>
              <a:rPr sz="1240" dirty="0">
                <a:latin typeface="Times New Roman"/>
                <a:cs typeface="Times New Roman"/>
              </a:rPr>
              <a:t>że</a:t>
            </a:r>
            <a:r>
              <a:rPr sz="1240" spc="4" dirty="0">
                <a:latin typeface="Times New Roman"/>
                <a:cs typeface="Times New Roman"/>
              </a:rPr>
              <a:t> </a:t>
            </a:r>
            <a:r>
              <a:rPr sz="1240" spc="9" dirty="0">
                <a:latin typeface="Times New Roman"/>
                <a:cs typeface="Times New Roman"/>
              </a:rPr>
              <a:t>ma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trudności z </a:t>
            </a:r>
            <a:r>
              <a:rPr sz="1240" dirty="0">
                <a:latin typeface="Times New Roman"/>
                <a:cs typeface="Times New Roman"/>
              </a:rPr>
              <a:t>koncentracją,</a:t>
            </a:r>
            <a:r>
              <a:rPr sz="1240" spc="4" dirty="0">
                <a:latin typeface="Times New Roman"/>
                <a:cs typeface="Times New Roman"/>
              </a:rPr>
              <a:t> </a:t>
            </a:r>
            <a:r>
              <a:rPr sz="1240" spc="9" dirty="0">
                <a:latin typeface="Times New Roman"/>
                <a:cs typeface="Times New Roman"/>
              </a:rPr>
              <a:t>ma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problemy </a:t>
            </a:r>
            <a:r>
              <a:rPr sz="1240" dirty="0">
                <a:latin typeface="Times New Roman"/>
                <a:cs typeface="Times New Roman"/>
              </a:rPr>
              <a:t>ze</a:t>
            </a:r>
            <a:r>
              <a:rPr sz="1240" spc="4" dirty="0">
                <a:latin typeface="Times New Roman"/>
                <a:cs typeface="Times New Roman"/>
              </a:rPr>
              <a:t> zmobilizowaniem się?</a:t>
            </a:r>
            <a:endParaRPr sz="1240" dirty="0">
              <a:latin typeface="Times New Roman"/>
              <a:cs typeface="Times New Roman"/>
            </a:endParaRPr>
          </a:p>
          <a:p>
            <a:pPr marL="531586" marR="850862" indent="-260634">
              <a:lnSpc>
                <a:spcPct val="116500"/>
              </a:lnSpc>
              <a:buAutoNum type="arabicPeriod"/>
              <a:tabLst>
                <a:tab pos="521269" algn="l"/>
              </a:tabLst>
            </a:pPr>
            <a:r>
              <a:rPr sz="1240" spc="4" dirty="0">
                <a:latin typeface="Times New Roman"/>
                <a:cs typeface="Times New Roman"/>
              </a:rPr>
              <a:t>Czy podaje dobre powody do „niewychodzenia z domu” (np. nie pójdę dziś do </a:t>
            </a:r>
            <a:r>
              <a:rPr sz="1240" spc="-9" dirty="0">
                <a:latin typeface="Times New Roman"/>
                <a:cs typeface="Times New Roman"/>
              </a:rPr>
              <a:t>szkoły, </a:t>
            </a:r>
            <a:r>
              <a:rPr sz="1240" spc="4" dirty="0">
                <a:latin typeface="Times New Roman"/>
                <a:cs typeface="Times New Roman"/>
              </a:rPr>
              <a:t>żeby napisać to </a:t>
            </a:r>
            <a:r>
              <a:rPr sz="1240" spc="-299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wypracowanie/przygotować</a:t>
            </a:r>
            <a:r>
              <a:rPr sz="1240" spc="-4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się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do</a:t>
            </a:r>
            <a:r>
              <a:rPr sz="1240" dirty="0">
                <a:latin typeface="Times New Roman"/>
                <a:cs typeface="Times New Roman"/>
              </a:rPr>
              <a:t> </a:t>
            </a:r>
            <a:r>
              <a:rPr sz="1240" spc="4" dirty="0">
                <a:latin typeface="Times New Roman"/>
                <a:cs typeface="Times New Roman"/>
              </a:rPr>
              <a:t>sprawdzianu)</a:t>
            </a:r>
            <a:endParaRPr sz="124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r="101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BCFB614-9C6E-4563-AE3F-21C8E6272CC0}"/>
              </a:ext>
            </a:extLst>
          </p:cNvPr>
          <p:cNvSpPr/>
          <p:nvPr/>
        </p:nvSpPr>
        <p:spPr>
          <a:xfrm>
            <a:off x="0" y="6165304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r="10156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A58D5CF4-684A-46AF-8936-260783C895D1}"/>
              </a:ext>
            </a:extLst>
          </p:cNvPr>
          <p:cNvSpPr/>
          <p:nvPr/>
        </p:nvSpPr>
        <p:spPr>
          <a:xfrm>
            <a:off x="0" y="6237312"/>
            <a:ext cx="925252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r="78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244A39B-1B99-48D0-B7C1-75CD88FE1092}"/>
              </a:ext>
            </a:extLst>
          </p:cNvPr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4B40697-2BE9-42D1-A04C-6548836A8A98}"/>
              </a:ext>
            </a:extLst>
          </p:cNvPr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3103CF64-4F87-406D-8920-3005FABBC594}"/>
              </a:ext>
            </a:extLst>
          </p:cNvPr>
          <p:cNvSpPr/>
          <p:nvPr/>
        </p:nvSpPr>
        <p:spPr>
          <a:xfrm>
            <a:off x="0" y="6237312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A86BF07E-49EE-4550-A491-A842CD8E4ACD}"/>
              </a:ext>
            </a:extLst>
          </p:cNvPr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r="1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941E988-B548-427E-885C-E21E16399D20}"/>
              </a:ext>
            </a:extLst>
          </p:cNvPr>
          <p:cNvSpPr/>
          <p:nvPr/>
        </p:nvSpPr>
        <p:spPr>
          <a:xfrm>
            <a:off x="0" y="6165304"/>
            <a:ext cx="9180512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r="4687"/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0E6B99E-8C00-423B-A5C0-04FF5B8B79E8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A44EFAE5-65AF-4EDF-8DA3-BD84B55F3408}"/>
              </a:ext>
            </a:extLst>
          </p:cNvPr>
          <p:cNvSpPr/>
          <p:nvPr/>
        </p:nvSpPr>
        <p:spPr>
          <a:xfrm>
            <a:off x="0" y="6165304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D3A3ABF-8CB3-478E-A15B-841BEA792558}"/>
              </a:ext>
            </a:extLst>
          </p:cNvPr>
          <p:cNvSpPr/>
          <p:nvPr/>
        </p:nvSpPr>
        <p:spPr>
          <a:xfrm>
            <a:off x="0" y="6165304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6BEA3C8-4B5F-4D5A-ADDE-CF88C7599EBC}"/>
              </a:ext>
            </a:extLst>
          </p:cNvPr>
          <p:cNvSpPr/>
          <p:nvPr/>
        </p:nvSpPr>
        <p:spPr>
          <a:xfrm>
            <a:off x="0" y="6165304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5FC0D59-2E13-45BA-8845-85AC4D7E2B84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A8B73FD-DA63-4124-A543-15AC65B6C54F}"/>
              </a:ext>
            </a:extLst>
          </p:cNvPr>
          <p:cNvSpPr/>
          <p:nvPr/>
        </p:nvSpPr>
        <p:spPr>
          <a:xfrm>
            <a:off x="0" y="6237312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r="1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E963C26-1371-40B9-818F-39BB04872A36}"/>
              </a:ext>
            </a:extLst>
          </p:cNvPr>
          <p:cNvSpPr/>
          <p:nvPr/>
        </p:nvSpPr>
        <p:spPr>
          <a:xfrm>
            <a:off x="0" y="6165304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r="1484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ECD331F9-B5C4-4371-8553-E111E1BB29D3}"/>
              </a:ext>
            </a:extLst>
          </p:cNvPr>
          <p:cNvSpPr/>
          <p:nvPr/>
        </p:nvSpPr>
        <p:spPr>
          <a:xfrm>
            <a:off x="0" y="6165304"/>
            <a:ext cx="925252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r="1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B77AB66-A011-4BC0-BE3B-A07D70F464BA}"/>
              </a:ext>
            </a:extLst>
          </p:cNvPr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34B0340-497F-4BC2-93EB-0141834FDBF3}"/>
              </a:ext>
            </a:extLst>
          </p:cNvPr>
          <p:cNvSpPr/>
          <p:nvPr/>
        </p:nvSpPr>
        <p:spPr>
          <a:xfrm>
            <a:off x="-36512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8FDA301-E465-4D90-9B66-1B6E6BC5517F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2D6F02F-AA30-4D2A-A2F5-27776D01E099}"/>
              </a:ext>
            </a:extLst>
          </p:cNvPr>
          <p:cNvSpPr/>
          <p:nvPr/>
        </p:nvSpPr>
        <p:spPr>
          <a:xfrm>
            <a:off x="0" y="6165304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AE4C3F3-0E51-4713-B1A6-33927385AE6E}"/>
              </a:ext>
            </a:extLst>
          </p:cNvPr>
          <p:cNvSpPr/>
          <p:nvPr/>
        </p:nvSpPr>
        <p:spPr>
          <a:xfrm>
            <a:off x="0" y="6093296"/>
            <a:ext cx="9144000" cy="7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935BB1B5-D138-42DC-A0CD-940493072B65}"/>
              </a:ext>
            </a:extLst>
          </p:cNvPr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8BBD383-EDBE-4299-BFF3-8918F8118A24}"/>
              </a:ext>
            </a:extLst>
          </p:cNvPr>
          <p:cNvSpPr/>
          <p:nvPr/>
        </p:nvSpPr>
        <p:spPr>
          <a:xfrm>
            <a:off x="0" y="6237312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4"/>
            <a:ext cx="9144000" cy="5991225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8E247FD-4B11-4D76-8BA1-E76B7925C2B9}"/>
              </a:ext>
            </a:extLst>
          </p:cNvPr>
          <p:cNvSpPr/>
          <p:nvPr/>
        </p:nvSpPr>
        <p:spPr>
          <a:xfrm>
            <a:off x="0" y="6237312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9946611-C752-4B4E-90CA-FDB1C7899DBA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86B146D2-F073-4944-9B04-9D44183E61F9}"/>
              </a:ext>
            </a:extLst>
          </p:cNvPr>
          <p:cNvSpPr/>
          <p:nvPr/>
        </p:nvSpPr>
        <p:spPr>
          <a:xfrm>
            <a:off x="-36512" y="6165304"/>
            <a:ext cx="918051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A357C0F2-7ED7-4625-8011-01B7373FBED6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DCB4C72-F1B4-4CE6-B679-AD15FA1BED78}"/>
              </a:ext>
            </a:extLst>
          </p:cNvPr>
          <p:cNvSpPr/>
          <p:nvPr/>
        </p:nvSpPr>
        <p:spPr>
          <a:xfrm>
            <a:off x="0" y="6237312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855BF3D4-6A94-4475-8B93-5EADD4A99109}"/>
              </a:ext>
            </a:extLst>
          </p:cNvPr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D08F3C5-AE86-45F0-8572-A0E61172A03C}"/>
              </a:ext>
            </a:extLst>
          </p:cNvPr>
          <p:cNvSpPr/>
          <p:nvPr/>
        </p:nvSpPr>
        <p:spPr>
          <a:xfrm>
            <a:off x="0" y="6165304"/>
            <a:ext cx="925252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r="703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8550748-42AE-4976-983B-400A75087F01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r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C6FCE6F-ADA6-49CB-860E-B34829E22DA9}"/>
              </a:ext>
            </a:extLst>
          </p:cNvPr>
          <p:cNvSpPr/>
          <p:nvPr/>
        </p:nvSpPr>
        <p:spPr>
          <a:xfrm>
            <a:off x="0" y="6237312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r="109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873A883-32AB-4288-B99C-1ADF9023760B}"/>
              </a:ext>
            </a:extLst>
          </p:cNvPr>
          <p:cNvSpPr/>
          <p:nvPr/>
        </p:nvSpPr>
        <p:spPr>
          <a:xfrm>
            <a:off x="0" y="6165304"/>
            <a:ext cx="918051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r="101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E84381F2-D192-4C9A-86C3-34DC84AF7C9B}"/>
              </a:ext>
            </a:extLst>
          </p:cNvPr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5">
  <a:themeElements>
    <a:clrScheme name="Theme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267</Words>
  <Application>Microsoft Office PowerPoint</Application>
  <PresentationFormat>Pokaz na ekranie (4:3)</PresentationFormat>
  <Paragraphs>18</Paragraphs>
  <Slides>37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Theme45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Katarzyna Koper</cp:lastModifiedBy>
  <cp:revision>10</cp:revision>
  <dcterms:created xsi:type="dcterms:W3CDTF">2023-03-09T15:17:35Z</dcterms:created>
  <dcterms:modified xsi:type="dcterms:W3CDTF">2023-03-21T10:17:27Z</dcterms:modified>
</cp:coreProperties>
</file>